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0070C0"/>
            </a:solidFill>
            <a:ln>
              <a:noFill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c:spPr>
          <c:invertIfNegative val="0"/>
          <c:dLbls>
            <c:delete val="1"/>
          </c:dLbls>
          <c:cat>
            <c:strRef>
              <c:f>Sheet1!$B$2:$B$8</c:f>
              <c:strCache>
                <c:ptCount val="7"/>
                <c:pt idx="0">
                  <c:v>Gradient Boosting</c:v>
                </c:pt>
                <c:pt idx="1">
                  <c:v>Randon Forest</c:v>
                </c:pt>
                <c:pt idx="2">
                  <c:v>XGBoosting</c:v>
                </c:pt>
                <c:pt idx="3">
                  <c:v>Decision Tree</c:v>
                </c:pt>
                <c:pt idx="4">
                  <c:v>Linear Regresion</c:v>
                </c:pt>
                <c:pt idx="5">
                  <c:v>LASSO</c:v>
                </c:pt>
                <c:pt idx="6">
                  <c:v>LSSVR</c:v>
                </c:pt>
              </c:strCache>
            </c:strRef>
          </c:cat>
          <c:val>
            <c:numRef>
              <c:f>Sheet1!$C$2:$C$8</c:f>
              <c:numCache>
                <c:formatCode>General</c:formatCode>
                <c:ptCount val="7"/>
                <c:pt idx="0">
                  <c:v>10</c:v>
                </c:pt>
                <c:pt idx="1">
                  <c:v>8</c:v>
                </c:pt>
                <c:pt idx="2">
                  <c:v>7</c:v>
                </c:pt>
                <c:pt idx="3">
                  <c:v>6</c:v>
                </c:pt>
                <c:pt idx="4">
                  <c:v>5</c:v>
                </c:pt>
                <c:pt idx="5">
                  <c:v>4</c:v>
                </c:pt>
                <c:pt idx="6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144-4A80-9DDB-9204FC446D99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41"/>
        <c:axId val="1507223823"/>
        <c:axId val="1507225903"/>
      </c:barChart>
      <c:catAx>
        <c:axId val="150722382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effectLst/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07225903"/>
        <c:crosses val="autoZero"/>
        <c:auto val="1"/>
        <c:lblAlgn val="ctr"/>
        <c:lblOffset val="100"/>
        <c:noMultiLvlLbl val="0"/>
      </c:catAx>
      <c:valAx>
        <c:axId val="1507225903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50722382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lt1"/>
        </a:gs>
        <a:gs pos="68000">
          <a:schemeClr val="lt1">
            <a:lumMod val="85000"/>
          </a:schemeClr>
        </a:gs>
        <a:gs pos="100000">
          <a:schemeClr val="lt1"/>
        </a:gs>
      </a:gsLst>
      <a:lin ang="5400000" scaled="1"/>
      <a:tileRect/>
    </a:gra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4">
  <cs:axisTitle>
    <cs:lnRef idx="0"/>
    <cs:fillRef idx="0"/>
    <cs:effectRef idx="0"/>
    <cs:fontRef idx="minor">
      <a:schemeClr val="dk1">
        <a:lumMod val="65000"/>
        <a:lumOff val="3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900" kern="1200">
      <a:effectLst/>
    </cs:defRPr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68000">
            <a:schemeClr val="lt1">
              <a:lumMod val="85000"/>
            </a:schemeClr>
          </a:gs>
          <a:gs pos="100000">
            <a:schemeClr val="lt1"/>
          </a:gs>
        </a:gsLst>
        <a:lin ang="5400000" scaled="1"/>
        <a:tileRect/>
      </a:gra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lt1"/>
    </cs:fontRef>
    <cs:spPr/>
    <cs:defRPr sz="10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10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100000">
            <a:schemeClr val="phClr">
              <a:lumMod val="84000"/>
            </a:schemeClr>
          </a:gs>
        </a:gsLst>
        <a:lin ang="5400000" scaled="1"/>
      </a:gradFill>
      <a:effectLst>
        <a:outerShdw blurRad="76200" dir="18900000" sy="23000" kx="-1200000" algn="bl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100000">
            <a:schemeClr val="phClr">
              <a:lumMod val="84000"/>
            </a:schemeClr>
          </a:gs>
        </a:gsLst>
        <a:lin ang="5400000" scaled="1"/>
      </a:gradFill>
      <a:effectLst>
        <a:outerShdw blurRad="76200" dir="18900000" sy="23000" kx="-1200000" algn="bl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gradFill>
          <a:gsLst>
            <a:gs pos="0">
              <a:schemeClr val="phClr"/>
            </a:gs>
            <a:gs pos="100000">
              <a:schemeClr val="phClr">
                <a:lumMod val="84000"/>
              </a:schemeClr>
            </a:gs>
          </a:gsLst>
          <a:lin ang="5400000" scaled="1"/>
        </a:gra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100000">
            <a:schemeClr val="phClr">
              <a:lumMod val="84000"/>
            </a:schemeClr>
          </a:gs>
        </a:gsLst>
        <a:lin ang="5400000" scaled="1"/>
      </a:gradFill>
      <a:effectLst>
        <a:outerShdw blurRad="76200" dir="18900000" sy="23000" kx="-1200000" algn="bl" rotWithShape="0">
          <a:prstClr val="black">
            <a:alpha val="20000"/>
          </a:prstClr>
        </a:outerShdw>
      </a:effectLst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>
        <a:solidFill>
          <a:schemeClr val="dk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35000"/>
          <a:lumOff val="65000"/>
        </a:schemeClr>
      </a:solidFill>
      <a:ln w="9525">
        <a:solidFill>
          <a:schemeClr val="dk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dk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65000"/>
        <a:lumOff val="35000"/>
      </a:schemeClr>
    </cs:fontRef>
    <cs:defRPr kern="1200">
      <a:effectLst/>
    </cs:defRPr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ln w="9525">
        <a:solidFill>
          <a:schemeClr val="dk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8/14/2019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8/14/2019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8/14/2019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8/14/2019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8/14/2019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8/14/2019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8/14/2019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8/14/2019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8/14/2019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8/14/2019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8/14/2019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8/14/2019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7.png"/><Relationship Id="rId4" Type="http://schemas.openxmlformats.org/officeDocument/2006/relationships/image" Target="../media/image8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7.png"/><Relationship Id="rId4" Type="http://schemas.openxmlformats.org/officeDocument/2006/relationships/image" Target="../media/image9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7.pn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7.png"/><Relationship Id="rId5" Type="http://schemas.openxmlformats.org/officeDocument/2006/relationships/image" Target="../media/image11.png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7.png"/><Relationship Id="rId4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7.png"/><Relationship Id="rId5" Type="http://schemas.openxmlformats.org/officeDocument/2006/relationships/image" Target="../media/image12.png"/><Relationship Id="rId4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7.png"/><Relationship Id="rId5" Type="http://schemas.openxmlformats.org/officeDocument/2006/relationships/chart" Target="../charts/chart1.xml"/><Relationship Id="rId4" Type="http://schemas.openxmlformats.org/officeDocument/2006/relationships/image" Target="../media/image9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2024" y="1731264"/>
            <a:ext cx="11768328" cy="3329581"/>
          </a:xfrm>
        </p:spPr>
        <p:txBody>
          <a:bodyPr/>
          <a:lstStyle/>
          <a:p>
            <a:pPr algn="ctr"/>
            <a:r>
              <a:rPr lang="en-IN" sz="5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FIFA Player Performance Prediction Using Machine Learning Techniques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254022" cy="1188823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0354F041-1E05-4CEB-8A34-5CEE6F6951C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5685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586"/>
    </mc:Choice>
    <mc:Fallback>
      <p:transition spd="slow" advTm="295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alphaModFix amt="79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0BB85293-5857-44CF-A682-2A9F00E6155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6025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4771">
        <p:fade/>
      </p:transition>
    </mc:Choice>
    <mc:Fallback>
      <p:transition spd="med" advTm="477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alphaModFix amt="69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66560" y="1799934"/>
            <a:ext cx="5425440" cy="4195481"/>
          </a:xfrm>
        </p:spPr>
        <p:txBody>
          <a:bodyPr>
            <a:normAutofit/>
          </a:bodyPr>
          <a:lstStyle/>
          <a:p>
            <a:pPr algn="ctr"/>
            <a:r>
              <a:rPr lang="en-IN" sz="32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With what accuracy can the FIFA player performance be predicted using machine learning techniques?</a:t>
            </a:r>
            <a:endParaRPr lang="en-IN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197D5589-2B45-4879-BEE9-BF80D516C15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3643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8990">
        <p:fade/>
      </p:transition>
    </mc:Choice>
    <mc:Fallback>
      <p:transition spd="med" advTm="3899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alphaModFix amt="59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4250" y="1737300"/>
            <a:ext cx="4491037" cy="441585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201254" y="976610"/>
            <a:ext cx="469070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Methodology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CBE047DC-4A5B-4279-BC09-7D9213D1DB5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1556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74195">
        <p:fade/>
      </p:transition>
    </mc:Choice>
    <mc:Fallback>
      <p:transition spd="med" advTm="7419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5205792" y="1035030"/>
            <a:ext cx="698620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Data Pre-processing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0207" y="2403247"/>
            <a:ext cx="2656434" cy="2656434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69D3DCB3-B627-4B28-9BE9-B6BD7589A2A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3253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61003">
        <p14:reveal/>
      </p:transition>
    </mc:Choice>
    <mc:Fallback>
      <p:transition spd="med" advTm="6100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alphaModFix amt="39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397427" y="1014710"/>
            <a:ext cx="783579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Model Implementation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8770620" y="2091840"/>
            <a:ext cx="1539240" cy="670560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Linear Regression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10241280" y="2885480"/>
            <a:ext cx="1539240" cy="670560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Random</a:t>
            </a:r>
          </a:p>
          <a:p>
            <a:pPr algn="ctr"/>
            <a:r>
              <a:rPr lang="en-IN" b="1" dirty="0">
                <a:solidFill>
                  <a:schemeClr val="bg1"/>
                </a:solidFill>
              </a:rPr>
              <a:t>Forest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7299960" y="2885480"/>
            <a:ext cx="1539240" cy="670560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Decision</a:t>
            </a:r>
          </a:p>
          <a:p>
            <a:pPr algn="ctr"/>
            <a:r>
              <a:rPr lang="en-IN" b="1" dirty="0">
                <a:solidFill>
                  <a:schemeClr val="bg1"/>
                </a:solidFill>
              </a:rPr>
              <a:t>Tree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8770620" y="3679120"/>
            <a:ext cx="1539240" cy="670560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Linear</a:t>
            </a:r>
          </a:p>
          <a:p>
            <a:pPr algn="ctr"/>
            <a:r>
              <a:rPr lang="en-IN" b="1" dirty="0">
                <a:solidFill>
                  <a:schemeClr val="bg1"/>
                </a:solidFill>
              </a:rPr>
              <a:t>SVR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7299960" y="4503480"/>
            <a:ext cx="1539240" cy="670560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Gradient</a:t>
            </a:r>
          </a:p>
          <a:p>
            <a:pPr algn="ctr"/>
            <a:r>
              <a:rPr lang="en-IN" b="1" dirty="0">
                <a:solidFill>
                  <a:schemeClr val="bg1"/>
                </a:solidFill>
              </a:rPr>
              <a:t>Boosting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10309860" y="4503480"/>
            <a:ext cx="1539240" cy="670560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XGBOOST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8839200" y="5327840"/>
            <a:ext cx="1539240" cy="670560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LASSO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AE3B98EA-B9B1-4B3F-BE3C-D762214A08A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1032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70260">
        <p:fade/>
      </p:transition>
    </mc:Choice>
    <mc:Fallback>
      <p:transition spd="med" advTm="7026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alphaModFix amt="3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057463" y="1014710"/>
            <a:ext cx="818044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Performance Evaluation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7966710" y="2885480"/>
            <a:ext cx="1539240" cy="670560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RMSE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10043160" y="4625400"/>
            <a:ext cx="1539240" cy="670560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R Square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10043160" y="2885480"/>
            <a:ext cx="1539240" cy="670560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MAE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7966710" y="4625400"/>
            <a:ext cx="1539240" cy="670560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MSE</a:t>
            </a:r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D173B241-0380-454E-996B-2D2FBC2244C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127809E-2455-416F-87B6-DEDD9F0E27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00" y="4781550"/>
            <a:ext cx="7543800" cy="1809750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460CCF67-0956-4A57-8892-2B8D729A9AB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8103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4257">
        <p:fade/>
      </p:transition>
    </mc:Choice>
    <mc:Fallback>
      <p:transition spd="med" advTm="3425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alphaModFix amt="2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5096208" y="1014710"/>
            <a:ext cx="610295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Evaluation Results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graphicFrame>
        <p:nvGraphicFramePr>
          <p:cNvPr id="8" name="Chart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68205332"/>
              </p:ext>
            </p:extLst>
          </p:nvPr>
        </p:nvGraphicFramePr>
        <p:xfrm>
          <a:off x="1097280" y="1938040"/>
          <a:ext cx="10850879" cy="43713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AEF585BE-DC86-4A93-9E33-A64E93AC754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8534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57526">
        <p:fade/>
      </p:transition>
    </mc:Choice>
    <mc:Fallback>
      <p:transition spd="med" advTm="5752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14992" y="2799678"/>
            <a:ext cx="8946541" cy="4195481"/>
          </a:xfrm>
        </p:spPr>
        <p:txBody>
          <a:bodyPr>
            <a:normAutofit/>
          </a:bodyPr>
          <a:lstStyle/>
          <a:p>
            <a:r>
              <a:rPr lang="en-IN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Thank You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8E5E5A15-8780-43CC-B50B-F299E2334DD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827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Tm="2475">
        <p14:reveal/>
      </p:transition>
    </mc:Choice>
    <mc:Fallback>
      <p:transition spd="med" advTm="24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359</TotalTime>
  <Words>51</Words>
  <Application>Microsoft Office PowerPoint</Application>
  <PresentationFormat>Widescreen</PresentationFormat>
  <Paragraphs>23</Paragraphs>
  <Slides>9</Slides>
  <Notes>0</Notes>
  <HiddenSlides>0</HiddenSlides>
  <MMClips>9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Century Gothic</vt:lpstr>
      <vt:lpstr>Wingdings 3</vt:lpstr>
      <vt:lpstr>Ion</vt:lpstr>
      <vt:lpstr>FIFA Player Performance Prediction Using Machine Learning Techniques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Hewlett-Packard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FIFA Player Performance Prediction Using Machine Learning Techniques</dc:title>
  <dc:creator>Saptarshi Das</dc:creator>
  <cp:lastModifiedBy>Smit Jain</cp:lastModifiedBy>
  <cp:revision>17</cp:revision>
  <dcterms:created xsi:type="dcterms:W3CDTF">2019-08-14T17:41:57Z</dcterms:created>
  <dcterms:modified xsi:type="dcterms:W3CDTF">2019-08-14T23:57:22Z</dcterms:modified>
</cp:coreProperties>
</file>